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9"/>
  </p:notesMasterIdLst>
  <p:sldIdLst>
    <p:sldId id="256" r:id="rId2"/>
    <p:sldId id="257" r:id="rId3"/>
    <p:sldId id="274" r:id="rId4"/>
    <p:sldId id="270" r:id="rId5"/>
    <p:sldId id="271" r:id="rId6"/>
    <p:sldId id="259" r:id="rId7"/>
    <p:sldId id="266" r:id="rId8"/>
    <p:sldId id="260" r:id="rId9"/>
    <p:sldId id="261" r:id="rId10"/>
    <p:sldId id="278" r:id="rId11"/>
    <p:sldId id="262" r:id="rId12"/>
    <p:sldId id="263" r:id="rId13"/>
    <p:sldId id="277" r:id="rId14"/>
    <p:sldId id="272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93" d="100"/>
          <a:sy n="93" d="100"/>
        </p:scale>
        <p:origin x="1188" y="306"/>
      </p:cViewPr>
      <p:guideLst/>
    </p:cSldViewPr>
  </p:slideViewPr>
  <p:outlineViewPr>
    <p:cViewPr>
      <p:scale>
        <a:sx n="33" d="100"/>
        <a:sy n="33" d="100"/>
      </p:scale>
      <p:origin x="0" y="-4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Infraestrutura portátil e reproduzível (Docker).</a:t>
          </a:r>
          <a:endParaRPr lang="en-US" sz="1200" dirty="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Qualidade de dados via Arquitetura Medalhão em  um Data Lake.</a:t>
          </a:r>
          <a:endParaRPr lang="en-US" sz="1200" dirty="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Disponibilizar os dados através de múltiplos canais para consumo</a:t>
          </a:r>
          <a:r>
            <a:rPr lang="pt-PT" sz="1200" dirty="0"/>
            <a:t>.</a:t>
          </a:r>
          <a:endParaRPr lang="en-US" sz="12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 custScaleX="128972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8D544-6BD4-4503-8143-DDB43267A562}" type="doc">
      <dgm:prSet loTypeId="urn:microsoft.com/office/officeart/2005/8/layout/vList3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06D4A38F-DCB8-4AE5-8CDF-4AD5FA7B1648}">
      <dgm:prSet phldrT="[Texto]" custT="1"/>
      <dgm:spPr/>
      <dgm:t>
        <a:bodyPr/>
        <a:lstStyle/>
        <a:p>
          <a:r>
            <a:rPr lang="pt-BR" sz="1300" b="0" u="sng" spc="0" dirty="0"/>
            <a:t>INGESTÃO</a:t>
          </a:r>
          <a:br>
            <a:rPr lang="pt-BR" sz="1300" b="0" u="sng" spc="0" dirty="0"/>
          </a:br>
          <a:r>
            <a:rPr lang="pt-BR" sz="1300" b="0" cap="none" spc="0" dirty="0"/>
            <a:t>API Olho Vivo - SP Trans</a:t>
          </a:r>
          <a:br>
            <a:rPr lang="pt-BR" sz="1300" b="0" cap="none" spc="0" dirty="0"/>
          </a:br>
          <a:r>
            <a:rPr lang="pt-BR" sz="1300" b="0" cap="none" spc="0" dirty="0"/>
            <a:t>Arquivos estáticos GTFS</a:t>
          </a:r>
          <a:br>
            <a:rPr lang="pt-BR" sz="1300" b="0" cap="none" spc="0" dirty="0"/>
          </a:br>
          <a:r>
            <a:rPr lang="pt-BR" sz="1300" b="0" cap="none" spc="0" dirty="0"/>
            <a:t>Ingestão de dados – </a:t>
          </a:r>
          <a:r>
            <a:rPr lang="pt-BR" sz="1300" b="0" cap="none" spc="0" dirty="0" err="1"/>
            <a:t>Nifi</a:t>
          </a:r>
          <a:endParaRPr lang="pt-BR" sz="1300" dirty="0"/>
        </a:p>
      </dgm:t>
    </dgm:pt>
    <dgm:pt modelId="{F2C984A6-6431-4061-82F6-52BC55FFDBD5}" type="parTrans" cxnId="{362717C1-1E46-436F-BE1B-4389D37B7EC0}">
      <dgm:prSet/>
      <dgm:spPr/>
      <dgm:t>
        <a:bodyPr/>
        <a:lstStyle/>
        <a:p>
          <a:endParaRPr lang="pt-BR"/>
        </a:p>
      </dgm:t>
    </dgm:pt>
    <dgm:pt modelId="{BE242D9E-28AC-4B05-ACB6-420AE0C5E697}" type="sibTrans" cxnId="{362717C1-1E46-436F-BE1B-4389D37B7EC0}">
      <dgm:prSet/>
      <dgm:spPr/>
      <dgm:t>
        <a:bodyPr/>
        <a:lstStyle/>
        <a:p>
          <a:endParaRPr lang="pt-BR"/>
        </a:p>
      </dgm:t>
    </dgm:pt>
    <dgm:pt modelId="{0AADE213-B5D7-45E9-902A-050C2B409050}">
      <dgm:prSet phldrT="[Texto]" custT="1"/>
      <dgm:spPr/>
      <dgm:t>
        <a:bodyPr/>
        <a:lstStyle/>
        <a:p>
          <a:r>
            <a:rPr lang="pt-BR" sz="1300" b="0" u="sng" spc="0" dirty="0"/>
            <a:t>DELIVERY</a:t>
          </a:r>
          <a:br>
            <a:rPr lang="pt-BR" sz="1300" b="0" u="sng" spc="0" dirty="0"/>
          </a:br>
          <a:r>
            <a:rPr lang="pt-BR" sz="1300" b="0" cap="none" spc="0" dirty="0"/>
            <a:t>DW – </a:t>
          </a:r>
          <a:r>
            <a:rPr lang="pt-BR" sz="1300" b="0" cap="none" spc="0" dirty="0" err="1"/>
            <a:t>Postgresql</a:t>
          </a:r>
          <a:br>
            <a:rPr lang="pt-BR" sz="1300" b="0" cap="none" spc="0" dirty="0"/>
          </a:br>
          <a:r>
            <a:rPr lang="pt-BR" sz="1300" b="0" cap="none" spc="0" dirty="0"/>
            <a:t>Federação – Trino</a:t>
          </a:r>
          <a:br>
            <a:rPr lang="pt-BR" sz="1300" b="0" cap="none" spc="0" dirty="0"/>
          </a:br>
          <a:r>
            <a:rPr lang="pt-BR" sz="1300" b="0" cap="none" spc="0" dirty="0"/>
            <a:t>API – </a:t>
          </a:r>
          <a:r>
            <a:rPr lang="pt-BR" sz="1300" b="0" cap="none" spc="0" dirty="0" err="1"/>
            <a:t>Fastapi</a:t>
          </a:r>
          <a:br>
            <a:rPr lang="pt-BR" sz="1300" b="0" cap="none" spc="0" dirty="0"/>
          </a:br>
          <a:r>
            <a:rPr lang="pt-BR" sz="1300" b="0" cap="none" spc="0" dirty="0"/>
            <a:t>Dashboards - </a:t>
          </a:r>
          <a:r>
            <a:rPr lang="pt-BR" sz="1300" b="0" cap="none" spc="0" dirty="0" err="1"/>
            <a:t>Metabase</a:t>
          </a:r>
          <a:endParaRPr lang="pt-BR" sz="1300" dirty="0"/>
        </a:p>
      </dgm:t>
    </dgm:pt>
    <dgm:pt modelId="{A13326C4-8283-4EB6-B73A-386BC1F81B51}" type="parTrans" cxnId="{7BFC4EF5-D1DC-42C0-B9A5-8F5B91D057FC}">
      <dgm:prSet/>
      <dgm:spPr/>
      <dgm:t>
        <a:bodyPr/>
        <a:lstStyle/>
        <a:p>
          <a:endParaRPr lang="pt-BR"/>
        </a:p>
      </dgm:t>
    </dgm:pt>
    <dgm:pt modelId="{3DCF9C84-4F2C-4817-A1EB-00B34A567BF0}" type="sibTrans" cxnId="{7BFC4EF5-D1DC-42C0-B9A5-8F5B91D057FC}">
      <dgm:prSet/>
      <dgm:spPr/>
      <dgm:t>
        <a:bodyPr/>
        <a:lstStyle/>
        <a:p>
          <a:endParaRPr lang="pt-BR"/>
        </a:p>
      </dgm:t>
    </dgm:pt>
    <dgm:pt modelId="{FC58219C-D3D9-4A53-A991-4FB77BC78B2F}">
      <dgm:prSet custT="1"/>
      <dgm:spPr/>
      <dgm:t>
        <a:bodyPr/>
        <a:lstStyle/>
        <a:p>
          <a:pPr algn="ctr"/>
          <a:r>
            <a:rPr lang="pt-BR" sz="1300" b="0" u="sng" spc="0" dirty="0"/>
            <a:t>ARMAZENAMENTO</a:t>
          </a:r>
          <a:br>
            <a:rPr lang="pt-BR" sz="1300" b="0" u="sng" spc="0" dirty="0"/>
          </a:br>
          <a:r>
            <a:rPr lang="pt-BR" sz="1300" b="0" cap="none" spc="0" dirty="0"/>
            <a:t>Data </a:t>
          </a:r>
          <a:r>
            <a:rPr lang="pt-BR" sz="1300" b="0" cap="none" spc="0" dirty="0" err="1"/>
            <a:t>Lakehouse</a:t>
          </a:r>
          <a:r>
            <a:rPr lang="pt-BR" sz="1300" b="0" cap="none" spc="0" dirty="0"/>
            <a:t>:</a:t>
          </a:r>
          <a:br>
            <a:rPr lang="pt-BR" sz="1300" b="0" cap="none" spc="0" dirty="0"/>
          </a:br>
          <a:r>
            <a:rPr lang="pt-BR" sz="1300" b="0" cap="none" spc="0" dirty="0" err="1"/>
            <a:t>Minio</a:t>
          </a:r>
          <a:r>
            <a:rPr lang="pt-BR" sz="1300" b="0" cap="none" spc="0" dirty="0"/>
            <a:t> + Delta Lake </a:t>
          </a:r>
        </a:p>
      </dgm:t>
    </dgm:pt>
    <dgm:pt modelId="{9EB7F32E-F574-4B9E-A097-DDE0D3E84F24}" type="parTrans" cxnId="{288B7A21-48A5-475D-8CC6-14AF6FC14200}">
      <dgm:prSet/>
      <dgm:spPr/>
      <dgm:t>
        <a:bodyPr/>
        <a:lstStyle/>
        <a:p>
          <a:endParaRPr lang="pt-BR"/>
        </a:p>
      </dgm:t>
    </dgm:pt>
    <dgm:pt modelId="{1CA08B53-EDBA-4462-B67D-B8F18DB41464}" type="sibTrans" cxnId="{288B7A21-48A5-475D-8CC6-14AF6FC14200}">
      <dgm:prSet/>
      <dgm:spPr/>
      <dgm:t>
        <a:bodyPr/>
        <a:lstStyle/>
        <a:p>
          <a:endParaRPr lang="pt-BR"/>
        </a:p>
      </dgm:t>
    </dgm:pt>
    <dgm:pt modelId="{69768CDE-B83E-49CB-96F3-6AB179AA8231}">
      <dgm:prSet custT="1"/>
      <dgm:spPr/>
      <dgm:t>
        <a:bodyPr/>
        <a:lstStyle/>
        <a:p>
          <a:pPr algn="ctr"/>
          <a:r>
            <a:rPr lang="pt-BR" sz="1300" b="0" u="sng" spc="0" dirty="0"/>
            <a:t>PROCESSAMENTO EM LOTE</a:t>
          </a:r>
          <a:br>
            <a:rPr lang="pt-BR" sz="1300" b="0" u="sng" spc="0" dirty="0"/>
          </a:br>
          <a:r>
            <a:rPr lang="pt-BR" sz="1300" b="0" cap="none" spc="0" dirty="0"/>
            <a:t>Orquestrador – </a:t>
          </a:r>
          <a:r>
            <a:rPr lang="pt-BR" sz="1300" b="0" cap="none" spc="0" dirty="0" err="1"/>
            <a:t>Airflow</a:t>
          </a:r>
          <a:br>
            <a:rPr lang="pt-BR" sz="1300" b="0" cap="none" spc="0" dirty="0"/>
          </a:br>
          <a:r>
            <a:rPr lang="pt-BR" sz="1300" b="0" cap="none" spc="0" dirty="0"/>
            <a:t>Processamento - </a:t>
          </a:r>
          <a:r>
            <a:rPr lang="pt-BR" sz="1300" b="0" cap="none" spc="0" dirty="0" err="1"/>
            <a:t>Pyspark</a:t>
          </a:r>
          <a:endParaRPr lang="pt-BR" sz="1300" b="0" u="sng" spc="0" dirty="0"/>
        </a:p>
      </dgm:t>
    </dgm:pt>
    <dgm:pt modelId="{351F3B7D-4887-4538-BA05-4520FE9A9061}" type="parTrans" cxnId="{C61B2F29-B86C-47DD-8C17-043A9548D234}">
      <dgm:prSet/>
      <dgm:spPr/>
      <dgm:t>
        <a:bodyPr/>
        <a:lstStyle/>
        <a:p>
          <a:endParaRPr lang="pt-BR"/>
        </a:p>
      </dgm:t>
    </dgm:pt>
    <dgm:pt modelId="{F5E04153-AF88-486B-9469-43E476D9ABC3}" type="sibTrans" cxnId="{C61B2F29-B86C-47DD-8C17-043A9548D234}">
      <dgm:prSet/>
      <dgm:spPr/>
      <dgm:t>
        <a:bodyPr/>
        <a:lstStyle/>
        <a:p>
          <a:endParaRPr lang="pt-BR"/>
        </a:p>
      </dgm:t>
    </dgm:pt>
    <dgm:pt modelId="{BE2B7DA9-92A3-46C2-B58E-8D9E1D58CFEC}">
      <dgm:prSet custT="1"/>
      <dgm:spPr/>
      <dgm:t>
        <a:bodyPr/>
        <a:lstStyle/>
        <a:p>
          <a:pPr algn="ctr"/>
          <a:r>
            <a:rPr lang="pt-BR" sz="1300" b="0" u="sng" spc="0" dirty="0"/>
            <a:t>PROCESSAMENTO STREAMING</a:t>
          </a:r>
          <a:br>
            <a:rPr lang="pt-BR" sz="1300" b="0" u="sng" spc="0" dirty="0"/>
          </a:br>
          <a:r>
            <a:rPr lang="pt-BR" sz="1300" b="0" cap="none" spc="0" dirty="0"/>
            <a:t>Buffer – Kafka</a:t>
          </a:r>
          <a:br>
            <a:rPr lang="pt-BR" sz="1300" b="0" cap="none" spc="0" dirty="0"/>
          </a:br>
          <a:r>
            <a:rPr lang="pt-BR" sz="1300" b="0" cap="none" spc="0" dirty="0"/>
            <a:t>Processamento- </a:t>
          </a:r>
          <a:r>
            <a:rPr lang="pt-BR" sz="1300" b="0" cap="none" spc="0" dirty="0" err="1"/>
            <a:t>Pyspark</a:t>
          </a:r>
          <a:r>
            <a:rPr lang="pt-BR" sz="1300" b="0" cap="none" spc="0" dirty="0"/>
            <a:t> streaming</a:t>
          </a:r>
        </a:p>
      </dgm:t>
    </dgm:pt>
    <dgm:pt modelId="{C30EFB54-105B-41FB-B162-FE27368C66F9}" type="parTrans" cxnId="{B55B905F-C9C3-4D6B-AF68-60EB9D8629B4}">
      <dgm:prSet/>
      <dgm:spPr/>
      <dgm:t>
        <a:bodyPr/>
        <a:lstStyle/>
        <a:p>
          <a:endParaRPr lang="pt-BR"/>
        </a:p>
      </dgm:t>
    </dgm:pt>
    <dgm:pt modelId="{066ABD39-9D2C-4D27-B179-036BB2A112DF}" type="sibTrans" cxnId="{B55B905F-C9C3-4D6B-AF68-60EB9D8629B4}">
      <dgm:prSet/>
      <dgm:spPr/>
      <dgm:t>
        <a:bodyPr/>
        <a:lstStyle/>
        <a:p>
          <a:endParaRPr lang="pt-BR"/>
        </a:p>
      </dgm:t>
    </dgm:pt>
    <dgm:pt modelId="{5BAE16A1-0F93-4355-9878-98724E7C5DFE}" type="pres">
      <dgm:prSet presAssocID="{2118D544-6BD4-4503-8143-DDB43267A562}" presName="linearFlow" presStyleCnt="0">
        <dgm:presLayoutVars>
          <dgm:dir/>
          <dgm:resizeHandles val="exact"/>
        </dgm:presLayoutVars>
      </dgm:prSet>
      <dgm:spPr/>
    </dgm:pt>
    <dgm:pt modelId="{D15EE57C-8791-4ED9-A6AF-D0759CB6FDEF}" type="pres">
      <dgm:prSet presAssocID="{06D4A38F-DCB8-4AE5-8CDF-4AD5FA7B1648}" presName="composite" presStyleCnt="0"/>
      <dgm:spPr/>
    </dgm:pt>
    <dgm:pt modelId="{EEB5C34F-16F8-4267-8A9C-7D1A24FD14E4}" type="pres">
      <dgm:prSet presAssocID="{06D4A38F-DCB8-4AE5-8CDF-4AD5FA7B1648}" presName="imgShp" presStyleLbl="fgImgPlace1" presStyleIdx="0" presStyleCnt="5" custScaleX="531577" custScaleY="53157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trar estrutura de tópicos"/>
        </a:ext>
      </dgm:extLst>
    </dgm:pt>
    <dgm:pt modelId="{EBCCD0DA-1F60-4FA4-8B09-C5A049737C1E}" type="pres">
      <dgm:prSet presAssocID="{06D4A38F-DCB8-4AE5-8CDF-4AD5FA7B1648}" presName="txShp" presStyleLbl="node1" presStyleIdx="0" presStyleCnt="5" custScaleX="66604" custScaleY="796389" custLinFactY="4220" custLinFactNeighborX="-20720" custLinFactNeighborY="100000">
        <dgm:presLayoutVars>
          <dgm:bulletEnabled val="1"/>
        </dgm:presLayoutVars>
      </dgm:prSet>
      <dgm:spPr/>
    </dgm:pt>
    <dgm:pt modelId="{C77B139A-8920-40CC-BA26-954B88D3A351}" type="pres">
      <dgm:prSet presAssocID="{BE242D9E-28AC-4B05-ACB6-420AE0C5E697}" presName="spacing" presStyleCnt="0"/>
      <dgm:spPr/>
    </dgm:pt>
    <dgm:pt modelId="{9118EF2A-7BA4-49D1-BA16-0571BD1F012E}" type="pres">
      <dgm:prSet presAssocID="{FC58219C-D3D9-4A53-A991-4FB77BC78B2F}" presName="composite" presStyleCnt="0"/>
      <dgm:spPr/>
    </dgm:pt>
    <dgm:pt modelId="{03DCE81D-C963-433A-B04C-98158F1FC586}" type="pres">
      <dgm:prSet presAssocID="{FC58219C-D3D9-4A53-A991-4FB77BC78B2F}" presName="imgShp" presStyleLbl="fgImgPlace1" presStyleIdx="1" presStyleCnt="5" custScaleX="531577" custScaleY="53157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 na prateleira estrutura de tópicos"/>
        </a:ext>
      </dgm:extLst>
    </dgm:pt>
    <dgm:pt modelId="{9660982F-2AF5-48F1-9AA7-2CC8FFF4022D}" type="pres">
      <dgm:prSet presAssocID="{FC58219C-D3D9-4A53-A991-4FB77BC78B2F}" presName="txShp" presStyleLbl="node1" presStyleIdx="1" presStyleCnt="5" custScaleX="66604" custScaleY="796389" custLinFactNeighborX="-20621" custLinFactNeighborY="80583">
        <dgm:presLayoutVars>
          <dgm:bulletEnabled val="1"/>
        </dgm:presLayoutVars>
      </dgm:prSet>
      <dgm:spPr/>
    </dgm:pt>
    <dgm:pt modelId="{679E7255-F991-45A5-9607-B4F915331B54}" type="pres">
      <dgm:prSet presAssocID="{1CA08B53-EDBA-4462-B67D-B8F18DB41464}" presName="spacing" presStyleCnt="0"/>
      <dgm:spPr/>
    </dgm:pt>
    <dgm:pt modelId="{151F0F94-AB22-4C3A-98E5-80F81A4126E4}" type="pres">
      <dgm:prSet presAssocID="{69768CDE-B83E-49CB-96F3-6AB179AA8231}" presName="composite" presStyleCnt="0"/>
      <dgm:spPr/>
    </dgm:pt>
    <dgm:pt modelId="{A2BBA86F-5397-4EF7-B907-EE9307C4B10A}" type="pres">
      <dgm:prSet presAssocID="{69768CDE-B83E-49CB-96F3-6AB179AA8231}" presName="imgShp" presStyleLbl="fgImgPlace1" presStyleIdx="2" presStyleCnt="5" custScaleX="531577" custScaleY="531577" custLinFactNeighborY="1435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 estrutura de tópicos"/>
        </a:ext>
      </dgm:extLst>
    </dgm:pt>
    <dgm:pt modelId="{5F4C2E8F-AA75-4870-8F19-E4571F4E9020}" type="pres">
      <dgm:prSet presAssocID="{69768CDE-B83E-49CB-96F3-6AB179AA8231}" presName="txShp" presStyleLbl="node1" presStyleIdx="2" presStyleCnt="5" custScaleX="66604" custScaleY="796389" custLinFactNeighborX="-20562" custLinFactNeighborY="57064">
        <dgm:presLayoutVars>
          <dgm:bulletEnabled val="1"/>
        </dgm:presLayoutVars>
      </dgm:prSet>
      <dgm:spPr/>
    </dgm:pt>
    <dgm:pt modelId="{8E770C5D-54DE-4DA2-BBE1-22C8C8107B5A}" type="pres">
      <dgm:prSet presAssocID="{F5E04153-AF88-486B-9469-43E476D9ABC3}" presName="spacing" presStyleCnt="0"/>
      <dgm:spPr/>
    </dgm:pt>
    <dgm:pt modelId="{E2E9EDBB-4DC5-418A-90FE-AF33352469E6}" type="pres">
      <dgm:prSet presAssocID="{BE2B7DA9-92A3-46C2-B58E-8D9E1D58CFEC}" presName="composite" presStyleCnt="0"/>
      <dgm:spPr/>
    </dgm:pt>
    <dgm:pt modelId="{54E03F6E-72D0-4D3A-BF9E-E5763594B29A}" type="pres">
      <dgm:prSet presAssocID="{BE2B7DA9-92A3-46C2-B58E-8D9E1D58CFEC}" presName="imgShp" presStyleLbl="fgImgPlace1" presStyleIdx="3" presStyleCnt="5" custScaleX="531577" custScaleY="53157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as de Divisão com preenchimento sólido"/>
        </a:ext>
      </dgm:extLst>
    </dgm:pt>
    <dgm:pt modelId="{6FBC0C00-F3C8-4F08-ACC8-829A3920E643}" type="pres">
      <dgm:prSet presAssocID="{BE2B7DA9-92A3-46C2-B58E-8D9E1D58CFEC}" presName="txShp" presStyleLbl="node1" presStyleIdx="3" presStyleCnt="5" custScaleX="66604" custScaleY="843965" custLinFactNeighborX="-20537" custLinFactNeighborY="26689">
        <dgm:presLayoutVars>
          <dgm:bulletEnabled val="1"/>
        </dgm:presLayoutVars>
      </dgm:prSet>
      <dgm:spPr/>
    </dgm:pt>
    <dgm:pt modelId="{49506D75-21F4-48BD-AE34-7443AC7BE7B2}" type="pres">
      <dgm:prSet presAssocID="{066ABD39-9D2C-4D27-B179-036BB2A112DF}" presName="spacing" presStyleCnt="0"/>
      <dgm:spPr/>
    </dgm:pt>
    <dgm:pt modelId="{77CD0D4A-CC72-478F-BA82-979F9042009C}" type="pres">
      <dgm:prSet presAssocID="{0AADE213-B5D7-45E9-902A-050C2B409050}" presName="composite" presStyleCnt="0"/>
      <dgm:spPr/>
    </dgm:pt>
    <dgm:pt modelId="{0A94536F-0A60-4D8F-9F84-4BEE42669E10}" type="pres">
      <dgm:prSet presAssocID="{0AADE213-B5D7-45E9-902A-050C2B409050}" presName="imgShp" presStyleLbl="fgImgPlace1" presStyleIdx="4" presStyleCnt="5" custScaleX="531577" custScaleY="53157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ixa estrutura de tópicos"/>
        </a:ext>
      </dgm:extLst>
    </dgm:pt>
    <dgm:pt modelId="{1E0F13DD-8848-4044-AE3F-3DB88ABA4938}" type="pres">
      <dgm:prSet presAssocID="{0AADE213-B5D7-45E9-902A-050C2B409050}" presName="txShp" presStyleLbl="node1" presStyleIdx="4" presStyleCnt="5" custScaleX="66604" custScaleY="835290" custLinFactNeighborX="-20591" custLinFactNeighborY="1523">
        <dgm:presLayoutVars>
          <dgm:bulletEnabled val="1"/>
        </dgm:presLayoutVars>
      </dgm:prSet>
      <dgm:spPr/>
    </dgm:pt>
  </dgm:ptLst>
  <dgm:cxnLst>
    <dgm:cxn modelId="{62CDAE03-853F-4F89-BE7D-B168BF0FF17C}" type="presOf" srcId="{0AADE213-B5D7-45E9-902A-050C2B409050}" destId="{1E0F13DD-8848-4044-AE3F-3DB88ABA4938}" srcOrd="0" destOrd="0" presId="urn:microsoft.com/office/officeart/2005/8/layout/vList3"/>
    <dgm:cxn modelId="{6E062D0B-8217-4B4E-A26C-F181597C8012}" type="presOf" srcId="{69768CDE-B83E-49CB-96F3-6AB179AA8231}" destId="{5F4C2E8F-AA75-4870-8F19-E4571F4E9020}" srcOrd="0" destOrd="0" presId="urn:microsoft.com/office/officeart/2005/8/layout/vList3"/>
    <dgm:cxn modelId="{288B7A21-48A5-475D-8CC6-14AF6FC14200}" srcId="{2118D544-6BD4-4503-8143-DDB43267A562}" destId="{FC58219C-D3D9-4A53-A991-4FB77BC78B2F}" srcOrd="1" destOrd="0" parTransId="{9EB7F32E-F574-4B9E-A097-DDE0D3E84F24}" sibTransId="{1CA08B53-EDBA-4462-B67D-B8F18DB41464}"/>
    <dgm:cxn modelId="{C61B2F29-B86C-47DD-8C17-043A9548D234}" srcId="{2118D544-6BD4-4503-8143-DDB43267A562}" destId="{69768CDE-B83E-49CB-96F3-6AB179AA8231}" srcOrd="2" destOrd="0" parTransId="{351F3B7D-4887-4538-BA05-4520FE9A9061}" sibTransId="{F5E04153-AF88-486B-9469-43E476D9ABC3}"/>
    <dgm:cxn modelId="{C3AC602F-3DD8-4C4B-9DF7-B6728698556A}" type="presOf" srcId="{BE2B7DA9-92A3-46C2-B58E-8D9E1D58CFEC}" destId="{6FBC0C00-F3C8-4F08-ACC8-829A3920E643}" srcOrd="0" destOrd="0" presId="urn:microsoft.com/office/officeart/2005/8/layout/vList3"/>
    <dgm:cxn modelId="{B55B905F-C9C3-4D6B-AF68-60EB9D8629B4}" srcId="{2118D544-6BD4-4503-8143-DDB43267A562}" destId="{BE2B7DA9-92A3-46C2-B58E-8D9E1D58CFEC}" srcOrd="3" destOrd="0" parTransId="{C30EFB54-105B-41FB-B162-FE27368C66F9}" sibTransId="{066ABD39-9D2C-4D27-B179-036BB2A112DF}"/>
    <dgm:cxn modelId="{C4106F6E-CCAC-4A9B-9257-7288A0417CA5}" type="presOf" srcId="{06D4A38F-DCB8-4AE5-8CDF-4AD5FA7B1648}" destId="{EBCCD0DA-1F60-4FA4-8B09-C5A049737C1E}" srcOrd="0" destOrd="0" presId="urn:microsoft.com/office/officeart/2005/8/layout/vList3"/>
    <dgm:cxn modelId="{40EEDCA5-077F-4814-A07E-3F2C9A18FB00}" type="presOf" srcId="{FC58219C-D3D9-4A53-A991-4FB77BC78B2F}" destId="{9660982F-2AF5-48F1-9AA7-2CC8FFF4022D}" srcOrd="0" destOrd="0" presId="urn:microsoft.com/office/officeart/2005/8/layout/vList3"/>
    <dgm:cxn modelId="{4A4EF4BD-14C4-4E6B-B56A-7B92143F443D}" type="presOf" srcId="{2118D544-6BD4-4503-8143-DDB43267A562}" destId="{5BAE16A1-0F93-4355-9878-98724E7C5DFE}" srcOrd="0" destOrd="0" presId="urn:microsoft.com/office/officeart/2005/8/layout/vList3"/>
    <dgm:cxn modelId="{362717C1-1E46-436F-BE1B-4389D37B7EC0}" srcId="{2118D544-6BD4-4503-8143-DDB43267A562}" destId="{06D4A38F-DCB8-4AE5-8CDF-4AD5FA7B1648}" srcOrd="0" destOrd="0" parTransId="{F2C984A6-6431-4061-82F6-52BC55FFDBD5}" sibTransId="{BE242D9E-28AC-4B05-ACB6-420AE0C5E697}"/>
    <dgm:cxn modelId="{7BFC4EF5-D1DC-42C0-B9A5-8F5B91D057FC}" srcId="{2118D544-6BD4-4503-8143-DDB43267A562}" destId="{0AADE213-B5D7-45E9-902A-050C2B409050}" srcOrd="4" destOrd="0" parTransId="{A13326C4-8283-4EB6-B73A-386BC1F81B51}" sibTransId="{3DCF9C84-4F2C-4817-A1EB-00B34A567BF0}"/>
    <dgm:cxn modelId="{119D2C1B-1C58-484F-8BA0-C9798E631E90}" type="presParOf" srcId="{5BAE16A1-0F93-4355-9878-98724E7C5DFE}" destId="{D15EE57C-8791-4ED9-A6AF-D0759CB6FDEF}" srcOrd="0" destOrd="0" presId="urn:microsoft.com/office/officeart/2005/8/layout/vList3"/>
    <dgm:cxn modelId="{F93C22E8-9BCD-473D-8DE9-CE5E820D787C}" type="presParOf" srcId="{D15EE57C-8791-4ED9-A6AF-D0759CB6FDEF}" destId="{EEB5C34F-16F8-4267-8A9C-7D1A24FD14E4}" srcOrd="0" destOrd="0" presId="urn:microsoft.com/office/officeart/2005/8/layout/vList3"/>
    <dgm:cxn modelId="{1FE95CC6-A118-4C46-BA13-C939D377DC95}" type="presParOf" srcId="{D15EE57C-8791-4ED9-A6AF-D0759CB6FDEF}" destId="{EBCCD0DA-1F60-4FA4-8B09-C5A049737C1E}" srcOrd="1" destOrd="0" presId="urn:microsoft.com/office/officeart/2005/8/layout/vList3"/>
    <dgm:cxn modelId="{2F261202-B4B1-4432-B0ED-D44C5D167D87}" type="presParOf" srcId="{5BAE16A1-0F93-4355-9878-98724E7C5DFE}" destId="{C77B139A-8920-40CC-BA26-954B88D3A351}" srcOrd="1" destOrd="0" presId="urn:microsoft.com/office/officeart/2005/8/layout/vList3"/>
    <dgm:cxn modelId="{818D2925-7A1E-4B59-ACE6-98B8BE8D0545}" type="presParOf" srcId="{5BAE16A1-0F93-4355-9878-98724E7C5DFE}" destId="{9118EF2A-7BA4-49D1-BA16-0571BD1F012E}" srcOrd="2" destOrd="0" presId="urn:microsoft.com/office/officeart/2005/8/layout/vList3"/>
    <dgm:cxn modelId="{B82A0305-3652-4155-933C-5C7171F4DB2E}" type="presParOf" srcId="{9118EF2A-7BA4-49D1-BA16-0571BD1F012E}" destId="{03DCE81D-C963-433A-B04C-98158F1FC586}" srcOrd="0" destOrd="0" presId="urn:microsoft.com/office/officeart/2005/8/layout/vList3"/>
    <dgm:cxn modelId="{1E57D61B-58FA-4408-9844-951C93C780D0}" type="presParOf" srcId="{9118EF2A-7BA4-49D1-BA16-0571BD1F012E}" destId="{9660982F-2AF5-48F1-9AA7-2CC8FFF4022D}" srcOrd="1" destOrd="0" presId="urn:microsoft.com/office/officeart/2005/8/layout/vList3"/>
    <dgm:cxn modelId="{5F665F08-100D-4E5C-85E0-838FCF0EC881}" type="presParOf" srcId="{5BAE16A1-0F93-4355-9878-98724E7C5DFE}" destId="{679E7255-F991-45A5-9607-B4F915331B54}" srcOrd="3" destOrd="0" presId="urn:microsoft.com/office/officeart/2005/8/layout/vList3"/>
    <dgm:cxn modelId="{59187A18-7BB0-44B6-89C5-E970036201CF}" type="presParOf" srcId="{5BAE16A1-0F93-4355-9878-98724E7C5DFE}" destId="{151F0F94-AB22-4C3A-98E5-80F81A4126E4}" srcOrd="4" destOrd="0" presId="urn:microsoft.com/office/officeart/2005/8/layout/vList3"/>
    <dgm:cxn modelId="{68B270DC-F6BF-4513-9122-5D3C4A290244}" type="presParOf" srcId="{151F0F94-AB22-4C3A-98E5-80F81A4126E4}" destId="{A2BBA86F-5397-4EF7-B907-EE9307C4B10A}" srcOrd="0" destOrd="0" presId="urn:microsoft.com/office/officeart/2005/8/layout/vList3"/>
    <dgm:cxn modelId="{DF2450DB-5AB3-4F81-BFA0-EB41F3B41D70}" type="presParOf" srcId="{151F0F94-AB22-4C3A-98E5-80F81A4126E4}" destId="{5F4C2E8F-AA75-4870-8F19-E4571F4E9020}" srcOrd="1" destOrd="0" presId="urn:microsoft.com/office/officeart/2005/8/layout/vList3"/>
    <dgm:cxn modelId="{1E4E9952-C200-406C-93DB-C2284D33EB39}" type="presParOf" srcId="{5BAE16A1-0F93-4355-9878-98724E7C5DFE}" destId="{8E770C5D-54DE-4DA2-BBE1-22C8C8107B5A}" srcOrd="5" destOrd="0" presId="urn:microsoft.com/office/officeart/2005/8/layout/vList3"/>
    <dgm:cxn modelId="{4EB6A874-5717-4EC6-AB9B-B2A61715C135}" type="presParOf" srcId="{5BAE16A1-0F93-4355-9878-98724E7C5DFE}" destId="{E2E9EDBB-4DC5-418A-90FE-AF33352469E6}" srcOrd="6" destOrd="0" presId="urn:microsoft.com/office/officeart/2005/8/layout/vList3"/>
    <dgm:cxn modelId="{45AC6E58-7983-4034-B2C1-25526754E78A}" type="presParOf" srcId="{E2E9EDBB-4DC5-418A-90FE-AF33352469E6}" destId="{54E03F6E-72D0-4D3A-BF9E-E5763594B29A}" srcOrd="0" destOrd="0" presId="urn:microsoft.com/office/officeart/2005/8/layout/vList3"/>
    <dgm:cxn modelId="{414C1ECB-285A-4689-AC89-AFC01880F811}" type="presParOf" srcId="{E2E9EDBB-4DC5-418A-90FE-AF33352469E6}" destId="{6FBC0C00-F3C8-4F08-ACC8-829A3920E643}" srcOrd="1" destOrd="0" presId="urn:microsoft.com/office/officeart/2005/8/layout/vList3"/>
    <dgm:cxn modelId="{F6945F3A-4542-4B7E-AB82-F9AD685707B7}" type="presParOf" srcId="{5BAE16A1-0F93-4355-9878-98724E7C5DFE}" destId="{49506D75-21F4-48BD-AE34-7443AC7BE7B2}" srcOrd="7" destOrd="0" presId="urn:microsoft.com/office/officeart/2005/8/layout/vList3"/>
    <dgm:cxn modelId="{A259F719-03AA-4AD4-B25B-63789CFAA7D7}" type="presParOf" srcId="{5BAE16A1-0F93-4355-9878-98724E7C5DFE}" destId="{77CD0D4A-CC72-478F-BA82-979F9042009C}" srcOrd="8" destOrd="0" presId="urn:microsoft.com/office/officeart/2005/8/layout/vList3"/>
    <dgm:cxn modelId="{8CC7D15D-FC6B-4880-ABEC-3B7D93847F53}" type="presParOf" srcId="{77CD0D4A-CC72-478F-BA82-979F9042009C}" destId="{0A94536F-0A60-4D8F-9F84-4BEE42669E10}" srcOrd="0" destOrd="0" presId="urn:microsoft.com/office/officeart/2005/8/layout/vList3"/>
    <dgm:cxn modelId="{413F864E-FD86-4EDF-80B2-07567EEF10F6}" type="presParOf" srcId="{77CD0D4A-CC72-478F-BA82-979F9042009C}" destId="{1E0F13DD-8848-4044-AE3F-3DB88ABA49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376319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624944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3381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Infraestrutura portátil e reproduzível (Docker).</a:t>
          </a:r>
          <a:endParaRPr lang="en-US" sz="1200" kern="1200" dirty="0"/>
        </a:p>
      </dsp:txBody>
      <dsp:txXfrm>
        <a:off x="3381" y="1594146"/>
        <a:ext cx="1912500" cy="720000"/>
      </dsp:txXfrm>
    </dsp:sp>
    <dsp:sp modelId="{CE3B72E8-1E50-4BE9-AAD3-D71130540D3E}">
      <dsp:nvSpPr>
        <dsp:cNvPr id="0" name=""/>
        <dsp:cNvSpPr/>
      </dsp:nvSpPr>
      <dsp:spPr>
        <a:xfrm>
          <a:off x="2900551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3149176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2250569" y="1594146"/>
          <a:ext cx="246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Qualidade de dados via Arquitetura Medalhão em  um Data Lake.</a:t>
          </a:r>
          <a:endParaRPr lang="en-US" sz="1200" kern="1200" dirty="0"/>
        </a:p>
      </dsp:txBody>
      <dsp:txXfrm>
        <a:off x="2250569" y="1594146"/>
        <a:ext cx="2466589" cy="720000"/>
      </dsp:txXfrm>
    </dsp:sp>
    <dsp:sp modelId="{A2B0D314-2C4E-49CF-B8A0-6A18C9A6D4C1}">
      <dsp:nvSpPr>
        <dsp:cNvPr id="0" name=""/>
        <dsp:cNvSpPr/>
      </dsp:nvSpPr>
      <dsp:spPr>
        <a:xfrm>
          <a:off x="5424783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5673408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5051846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Disponibilizar os dados através de múltiplos canais para consumo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5051846" y="1594146"/>
        <a:ext cx="19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CD0DA-1F60-4FA4-8B09-C5A049737C1E}">
      <dsp:nvSpPr>
        <dsp:cNvPr id="0" name=""/>
        <dsp:cNvSpPr/>
      </dsp:nvSpPr>
      <dsp:spPr>
        <a:xfrm rot="10800000">
          <a:off x="1942075" y="111526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INGESTÃO</a:t>
          </a:r>
          <a:br>
            <a:rPr lang="pt-BR" sz="1300" b="0" u="sng" kern="1200" spc="0" dirty="0"/>
          </a:br>
          <a:r>
            <a:rPr lang="pt-BR" sz="1300" b="0" kern="1200" cap="none" spc="0" dirty="0"/>
            <a:t>API Olho Vivo - SP Trans</a:t>
          </a:r>
          <a:br>
            <a:rPr lang="pt-BR" sz="1300" b="0" kern="1200" cap="none" spc="0" dirty="0"/>
          </a:br>
          <a:r>
            <a:rPr lang="pt-BR" sz="1300" b="0" kern="1200" cap="none" spc="0" dirty="0"/>
            <a:t>Arquivos estáticos GTFS</a:t>
          </a:r>
          <a:br>
            <a:rPr lang="pt-BR" sz="1300" b="0" kern="1200" cap="none" spc="0" dirty="0"/>
          </a:br>
          <a:r>
            <a:rPr lang="pt-BR" sz="1300" b="0" kern="1200" cap="none" spc="0" dirty="0"/>
            <a:t>Ingestão de dados – </a:t>
          </a:r>
          <a:r>
            <a:rPr lang="pt-BR" sz="1300" b="0" kern="1200" cap="none" spc="0" dirty="0" err="1"/>
            <a:t>Nifi</a:t>
          </a:r>
          <a:endParaRPr lang="pt-BR" sz="1300" kern="1200" dirty="0"/>
        </a:p>
      </dsp:txBody>
      <dsp:txXfrm rot="10800000">
        <a:off x="2151068" y="111526"/>
        <a:ext cx="3858732" cy="835971"/>
      </dsp:txXfrm>
    </dsp:sp>
    <dsp:sp modelId="{EEB5C34F-16F8-4267-8A9C-7D1A24FD14E4}">
      <dsp:nvSpPr>
        <dsp:cNvPr id="0" name=""/>
        <dsp:cNvSpPr/>
      </dsp:nvSpPr>
      <dsp:spPr>
        <a:xfrm>
          <a:off x="1908713" y="141113"/>
          <a:ext cx="557997" cy="5579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0982F-2AF5-48F1-9AA7-2CC8FFF4022D}">
      <dsp:nvSpPr>
        <dsp:cNvPr id="0" name=""/>
        <dsp:cNvSpPr/>
      </dsp:nvSpPr>
      <dsp:spPr>
        <a:xfrm rot="10800000">
          <a:off x="1948122" y="954020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ARMAZENAMENTO</a:t>
          </a:r>
          <a:br>
            <a:rPr lang="pt-BR" sz="1300" b="0" u="sng" kern="1200" spc="0" dirty="0"/>
          </a:br>
          <a:r>
            <a:rPr lang="pt-BR" sz="1300" b="0" kern="1200" cap="none" spc="0" dirty="0"/>
            <a:t>Data </a:t>
          </a:r>
          <a:r>
            <a:rPr lang="pt-BR" sz="1300" b="0" kern="1200" cap="none" spc="0" dirty="0" err="1"/>
            <a:t>Lakehouse</a:t>
          </a:r>
          <a:r>
            <a:rPr lang="pt-BR" sz="1300" b="0" kern="1200" cap="none" spc="0" dirty="0"/>
            <a:t>:</a:t>
          </a:r>
          <a:br>
            <a:rPr lang="pt-BR" sz="1300" b="0" kern="1200" cap="none" spc="0" dirty="0"/>
          </a:br>
          <a:r>
            <a:rPr lang="pt-BR" sz="1300" b="0" kern="1200" cap="none" spc="0" dirty="0" err="1"/>
            <a:t>Minio</a:t>
          </a:r>
          <a:r>
            <a:rPr lang="pt-BR" sz="1300" b="0" kern="1200" cap="none" spc="0" dirty="0"/>
            <a:t> + Delta Lake </a:t>
          </a:r>
        </a:p>
      </dsp:txBody>
      <dsp:txXfrm rot="10800000">
        <a:off x="2157115" y="954020"/>
        <a:ext cx="3858732" cy="835971"/>
      </dsp:txXfrm>
    </dsp:sp>
    <dsp:sp modelId="{03DCE81D-C963-433A-B04C-98158F1FC586}">
      <dsp:nvSpPr>
        <dsp:cNvPr id="0" name=""/>
        <dsp:cNvSpPr/>
      </dsp:nvSpPr>
      <dsp:spPr>
        <a:xfrm>
          <a:off x="1908713" y="1008419"/>
          <a:ext cx="557997" cy="5579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4C2E8F-AA75-4870-8F19-E4571F4E9020}">
      <dsp:nvSpPr>
        <dsp:cNvPr id="0" name=""/>
        <dsp:cNvSpPr/>
      </dsp:nvSpPr>
      <dsp:spPr>
        <a:xfrm rot="10800000">
          <a:off x="1951725" y="1796638"/>
          <a:ext cx="4067725" cy="83597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PROCESSAMENTO EM LOTE</a:t>
          </a:r>
          <a:br>
            <a:rPr lang="pt-BR" sz="1300" b="0" u="sng" kern="1200" spc="0" dirty="0"/>
          </a:br>
          <a:r>
            <a:rPr lang="pt-BR" sz="1300" b="0" kern="1200" cap="none" spc="0" dirty="0"/>
            <a:t>Orquestrador – </a:t>
          </a:r>
          <a:r>
            <a:rPr lang="pt-BR" sz="1300" b="0" kern="1200" cap="none" spc="0" dirty="0" err="1"/>
            <a:t>Airflow</a:t>
          </a:r>
          <a:br>
            <a:rPr lang="pt-BR" sz="1300" b="0" kern="1200" cap="none" spc="0" dirty="0"/>
          </a:br>
          <a:r>
            <a:rPr lang="pt-BR" sz="1300" b="0" kern="1200" cap="none" spc="0" dirty="0"/>
            <a:t>Processamento - </a:t>
          </a:r>
          <a:r>
            <a:rPr lang="pt-BR" sz="1300" b="0" kern="1200" cap="none" spc="0" dirty="0" err="1"/>
            <a:t>Pyspark</a:t>
          </a:r>
          <a:endParaRPr lang="pt-BR" sz="1300" b="0" u="sng" kern="1200" spc="0" dirty="0"/>
        </a:p>
      </dsp:txBody>
      <dsp:txXfrm rot="10800000">
        <a:off x="2160718" y="1796638"/>
        <a:ext cx="3858732" cy="835971"/>
      </dsp:txXfrm>
    </dsp:sp>
    <dsp:sp modelId="{A2BBA86F-5397-4EF7-B907-EE9307C4B10A}">
      <dsp:nvSpPr>
        <dsp:cNvPr id="0" name=""/>
        <dsp:cNvSpPr/>
      </dsp:nvSpPr>
      <dsp:spPr>
        <a:xfrm>
          <a:off x="1908713" y="1890788"/>
          <a:ext cx="557997" cy="5579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BC0C00-F3C8-4F08-ACC8-829A3920E643}">
      <dsp:nvSpPr>
        <dsp:cNvPr id="0" name=""/>
        <dsp:cNvSpPr/>
      </dsp:nvSpPr>
      <dsp:spPr>
        <a:xfrm rot="10800000">
          <a:off x="1953252" y="2632060"/>
          <a:ext cx="4067725" cy="885912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PROCESSAMENTO STREAMING</a:t>
          </a:r>
          <a:br>
            <a:rPr lang="pt-BR" sz="1300" b="0" u="sng" kern="1200" spc="0" dirty="0"/>
          </a:br>
          <a:r>
            <a:rPr lang="pt-BR" sz="1300" b="0" kern="1200" cap="none" spc="0" dirty="0"/>
            <a:t>Buffer – Kafka</a:t>
          </a:r>
          <a:br>
            <a:rPr lang="pt-BR" sz="1300" b="0" kern="1200" cap="none" spc="0" dirty="0"/>
          </a:br>
          <a:r>
            <a:rPr lang="pt-BR" sz="1300" b="0" kern="1200" cap="none" spc="0" dirty="0"/>
            <a:t>Processamento- </a:t>
          </a:r>
          <a:r>
            <a:rPr lang="pt-BR" sz="1300" b="0" kern="1200" cap="none" spc="0" dirty="0" err="1"/>
            <a:t>Pyspark</a:t>
          </a:r>
          <a:r>
            <a:rPr lang="pt-BR" sz="1300" b="0" kern="1200" cap="none" spc="0" dirty="0"/>
            <a:t> streaming</a:t>
          </a:r>
        </a:p>
      </dsp:txBody>
      <dsp:txXfrm rot="10800000">
        <a:off x="2174730" y="2632060"/>
        <a:ext cx="3846247" cy="885912"/>
      </dsp:txXfrm>
    </dsp:sp>
    <dsp:sp modelId="{54E03F6E-72D0-4D3A-BF9E-E5763594B29A}">
      <dsp:nvSpPr>
        <dsp:cNvPr id="0" name=""/>
        <dsp:cNvSpPr/>
      </dsp:nvSpPr>
      <dsp:spPr>
        <a:xfrm>
          <a:off x="1908713" y="2768002"/>
          <a:ext cx="557997" cy="55799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0F13DD-8848-4044-AE3F-3DB88ABA4938}">
      <dsp:nvSpPr>
        <dsp:cNvPr id="0" name=""/>
        <dsp:cNvSpPr/>
      </dsp:nvSpPr>
      <dsp:spPr>
        <a:xfrm rot="10800000">
          <a:off x="1949954" y="3522890"/>
          <a:ext cx="4067725" cy="8768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89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u="sng" kern="1200" spc="0" dirty="0"/>
            <a:t>DELIVERY</a:t>
          </a:r>
          <a:br>
            <a:rPr lang="pt-BR" sz="1300" b="0" u="sng" kern="1200" spc="0" dirty="0"/>
          </a:br>
          <a:r>
            <a:rPr lang="pt-BR" sz="1300" b="0" kern="1200" cap="none" spc="0" dirty="0"/>
            <a:t>DW – </a:t>
          </a:r>
          <a:r>
            <a:rPr lang="pt-BR" sz="1300" b="0" kern="1200" cap="none" spc="0" dirty="0" err="1"/>
            <a:t>Postgresql</a:t>
          </a:r>
          <a:br>
            <a:rPr lang="pt-BR" sz="1300" b="0" kern="1200" cap="none" spc="0" dirty="0"/>
          </a:br>
          <a:r>
            <a:rPr lang="pt-BR" sz="1300" b="0" kern="1200" cap="none" spc="0" dirty="0"/>
            <a:t>Federação – Trino</a:t>
          </a:r>
          <a:br>
            <a:rPr lang="pt-BR" sz="1300" b="0" kern="1200" cap="none" spc="0" dirty="0"/>
          </a:br>
          <a:r>
            <a:rPr lang="pt-BR" sz="1300" b="0" kern="1200" cap="none" spc="0" dirty="0"/>
            <a:t>API – </a:t>
          </a:r>
          <a:r>
            <a:rPr lang="pt-BR" sz="1300" b="0" kern="1200" cap="none" spc="0" dirty="0" err="1"/>
            <a:t>Fastapi</a:t>
          </a:r>
          <a:br>
            <a:rPr lang="pt-BR" sz="1300" b="0" kern="1200" cap="none" spc="0" dirty="0"/>
          </a:br>
          <a:r>
            <a:rPr lang="pt-BR" sz="1300" b="0" kern="1200" cap="none" spc="0" dirty="0"/>
            <a:t>Dashboards - </a:t>
          </a:r>
          <a:r>
            <a:rPr lang="pt-BR" sz="1300" b="0" kern="1200" cap="none" spc="0" dirty="0" err="1"/>
            <a:t>Metabase</a:t>
          </a:r>
          <a:endParaRPr lang="pt-BR" sz="1300" kern="1200" dirty="0"/>
        </a:p>
      </dsp:txBody>
      <dsp:txXfrm rot="10800000">
        <a:off x="2169155" y="3522890"/>
        <a:ext cx="3848524" cy="876806"/>
      </dsp:txXfrm>
    </dsp:sp>
    <dsp:sp modelId="{0A94536F-0A60-4D8F-9F84-4BEE42669E10}">
      <dsp:nvSpPr>
        <dsp:cNvPr id="0" name=""/>
        <dsp:cNvSpPr/>
      </dsp:nvSpPr>
      <dsp:spPr>
        <a:xfrm>
          <a:off x="1908713" y="3680695"/>
          <a:ext cx="557997" cy="55799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CAB02-526F-43A6-920C-BB6BE2118602}" type="datetimeFigureOut">
              <a:rPr lang="pt-BR" smtClean="0"/>
              <a:t>10/11/2025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F17CB-D16F-4B19-B4DF-D5B3E30183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7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71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99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45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96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06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0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77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67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png"/><Relationship Id="rId10" Type="http://schemas.microsoft.com/office/2007/relationships/diagramDrawing" Target="../diagrams/drawing2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1885-36F5-4A46-6292-531BAB48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id="{4A6798DC-7193-6C02-C926-BD82A47C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44" y="2919372"/>
            <a:ext cx="360000" cy="360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2BC494-9FDA-91FE-0971-FFA978B9DA80}"/>
              </a:ext>
            </a:extLst>
          </p:cNvPr>
          <p:cNvSpPr txBox="1"/>
          <p:nvPr/>
        </p:nvSpPr>
        <p:spPr>
          <a:xfrm>
            <a:off x="2324045" y="2952734"/>
            <a:ext cx="883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/>
              <a:t>3 KPI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05AAFE3F-600D-AFFA-CE51-9BCB41322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45" y="3902362"/>
            <a:ext cx="360000" cy="36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1534AF-284C-10B2-B83D-F72FFFEC5B39}"/>
              </a:ext>
            </a:extLst>
          </p:cNvPr>
          <p:cNvSpPr txBox="1"/>
          <p:nvPr/>
        </p:nvSpPr>
        <p:spPr>
          <a:xfrm>
            <a:off x="2324045" y="3429487"/>
            <a:ext cx="159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1</a:t>
            </a:r>
            <a:r>
              <a:rPr lang="pt-BR" dirty="0"/>
              <a:t> </a:t>
            </a:r>
            <a:r>
              <a:rPr lang="pt-BR" sz="1400" dirty="0"/>
              <a:t>ARQUITETURA</a:t>
            </a:r>
            <a:endParaRPr lang="pt-BR" sz="1800" b="0" dirty="0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EC47FBCC-55EC-DD5D-CFCB-B14E4126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68" y="3468883"/>
            <a:ext cx="360000" cy="360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5EF3F1-A6C6-5F41-9564-985EE5F5C8D1}"/>
              </a:ext>
            </a:extLst>
          </p:cNvPr>
          <p:cNvSpPr txBox="1"/>
          <p:nvPr/>
        </p:nvSpPr>
        <p:spPr>
          <a:xfrm>
            <a:off x="2324046" y="3916425"/>
            <a:ext cx="2628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PIPELINES (NRT e histórico)</a:t>
            </a:r>
          </a:p>
        </p:txBody>
      </p: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31D744DE-06B4-0A1A-D397-F5CA6CD37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44" y="4438215"/>
            <a:ext cx="360000" cy="360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0EB481-5A42-FC39-34B1-955F0F38B475}"/>
              </a:ext>
            </a:extLst>
          </p:cNvPr>
          <p:cNvSpPr txBox="1"/>
          <p:nvPr/>
        </p:nvSpPr>
        <p:spPr>
          <a:xfrm>
            <a:off x="2324046" y="4444547"/>
            <a:ext cx="149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DASHBOARDS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C19E603-8F52-9999-D0D8-8B0FE5016A51}"/>
              </a:ext>
            </a:extLst>
          </p:cNvPr>
          <p:cNvSpPr txBox="1">
            <a:spLocks/>
          </p:cNvSpPr>
          <p:nvPr/>
        </p:nvSpPr>
        <p:spPr>
          <a:xfrm>
            <a:off x="521208" y="642723"/>
            <a:ext cx="6684264" cy="536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PT" sz="3200" dirty="0"/>
              <a:t>Resumo</a:t>
            </a:r>
            <a:endParaRPr lang="en-US" sz="320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0E4EE5E0-2472-EE0E-B368-94D98A183CA1}"/>
              </a:ext>
            </a:extLst>
          </p:cNvPr>
          <p:cNvSpPr txBox="1">
            <a:spLocks/>
          </p:cNvSpPr>
          <p:nvPr/>
        </p:nvSpPr>
        <p:spPr>
          <a:xfrm>
            <a:off x="1693602" y="1575063"/>
            <a:ext cx="2628098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1600" dirty="0"/>
              <a:t>Entregas</a:t>
            </a:r>
            <a:endParaRPr lang="pt-PT" sz="1400" b="0" dirty="0"/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2AE19C57-4016-5FF0-CBC7-024CBD3D709C}"/>
              </a:ext>
            </a:extLst>
          </p:cNvPr>
          <p:cNvSpPr txBox="1">
            <a:spLocks/>
          </p:cNvSpPr>
          <p:nvPr/>
        </p:nvSpPr>
        <p:spPr>
          <a:xfrm>
            <a:off x="6764933" y="1560961"/>
            <a:ext cx="24929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1600" dirty="0"/>
              <a:t>FERRAMENTAS</a:t>
            </a:r>
            <a:endParaRPr lang="pt-PT" sz="1400" b="0" dirty="0"/>
          </a:p>
        </p:txBody>
      </p:sp>
      <p:graphicFrame>
        <p:nvGraphicFramePr>
          <p:cNvPr id="30" name="Diagrama 29">
            <a:extLst>
              <a:ext uri="{FF2B5EF4-FFF2-40B4-BE49-F238E27FC236}">
                <a16:creationId xmlns:a16="http://schemas.microsoft.com/office/drawing/2014/main" id="{CC64B67D-763C-B4A7-5BF2-4B4F1402D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642426"/>
              </p:ext>
            </p:extLst>
          </p:nvPr>
        </p:nvGraphicFramePr>
        <p:xfrm>
          <a:off x="4151903" y="2116473"/>
          <a:ext cx="9183954" cy="4400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7429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379C3D6A-3801-FDC9-AF05-484FA80D5ABA}"/>
              </a:ext>
            </a:extLst>
          </p:cNvPr>
          <p:cNvSpPr txBox="1">
            <a:spLocks/>
          </p:cNvSpPr>
          <p:nvPr/>
        </p:nvSpPr>
        <p:spPr>
          <a:xfrm>
            <a:off x="4498629" y="1917868"/>
            <a:ext cx="3878141" cy="369519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400" b="0" u="sng" spc="0" dirty="0"/>
              <a:t>Ingestão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API Olho Vivo SP Trans</a:t>
            </a:r>
          </a:p>
          <a:p>
            <a:pPr marL="18000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Arquivos estáticos GTFS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Ingestão de dados – </a:t>
            </a:r>
            <a:r>
              <a:rPr lang="pt-BR" sz="1400" b="0" cap="none" spc="0" dirty="0" err="1"/>
              <a:t>Nifi</a:t>
            </a:r>
            <a:endParaRPr lang="pt-BR" sz="1400" b="0" u="sng" cap="none" spc="0" dirty="0"/>
          </a:p>
          <a:p>
            <a:pPr>
              <a:spcBef>
                <a:spcPts val="0"/>
              </a:spcBef>
            </a:pPr>
            <a:endParaRPr lang="pt-BR" sz="1400" b="0" u="sng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Armazenamento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Data </a:t>
            </a:r>
            <a:r>
              <a:rPr lang="pt-BR" sz="1400" b="0" cap="none" spc="0" dirty="0" err="1"/>
              <a:t>Lakehouse</a:t>
            </a:r>
            <a:r>
              <a:rPr lang="pt-BR" sz="1400" b="0" cap="none" spc="0" dirty="0"/>
              <a:t> - </a:t>
            </a:r>
            <a:r>
              <a:rPr lang="pt-BR" sz="1400" b="0" cap="none" spc="0" dirty="0" err="1"/>
              <a:t>Minio</a:t>
            </a:r>
            <a:r>
              <a:rPr lang="pt-BR" sz="1400" b="0" cap="none" spc="0" dirty="0"/>
              <a:t> + Delta Lake </a:t>
            </a:r>
          </a:p>
          <a:p>
            <a:pPr>
              <a:spcBef>
                <a:spcPts val="0"/>
              </a:spcBef>
            </a:pPr>
            <a:endParaRPr lang="pt-BR" sz="1400" b="0" u="sng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Processamento em lote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Orquestrador - </a:t>
            </a:r>
            <a:r>
              <a:rPr lang="pt-BR" sz="1400" b="0" cap="none" spc="0" dirty="0" err="1"/>
              <a:t>Airflow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Processamento - </a:t>
            </a:r>
            <a:r>
              <a:rPr lang="pt-BR" sz="1400" b="0" cap="none" spc="0" dirty="0" err="1"/>
              <a:t>Pyspark</a:t>
            </a:r>
            <a:endParaRPr lang="pt-BR" sz="1400" b="0" cap="none" spc="0" dirty="0"/>
          </a:p>
        </p:txBody>
      </p:sp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id="{7A1D8D9B-9E49-81CC-90F7-C883BE92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3" y="2066620"/>
            <a:ext cx="360000" cy="360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79A72A-D12C-1EAB-49A9-F5EA4B951476}"/>
              </a:ext>
            </a:extLst>
          </p:cNvPr>
          <p:cNvSpPr txBox="1"/>
          <p:nvPr/>
        </p:nvSpPr>
        <p:spPr>
          <a:xfrm>
            <a:off x="988404" y="2099982"/>
            <a:ext cx="883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/>
              <a:t>3 KPI</a:t>
            </a:r>
          </a:p>
        </p:txBody>
      </p:sp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2F43FAB4-82FB-8F68-227F-0BB1BA2EC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4" y="3049610"/>
            <a:ext cx="360000" cy="36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4125D60-DAE6-A318-35CB-6D13FF52E3FF}"/>
              </a:ext>
            </a:extLst>
          </p:cNvPr>
          <p:cNvSpPr txBox="1"/>
          <p:nvPr/>
        </p:nvSpPr>
        <p:spPr>
          <a:xfrm>
            <a:off x="988404" y="2576735"/>
            <a:ext cx="159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1</a:t>
            </a:r>
            <a:r>
              <a:rPr lang="pt-BR" dirty="0"/>
              <a:t> </a:t>
            </a:r>
            <a:r>
              <a:rPr lang="pt-BR" sz="1400" dirty="0"/>
              <a:t>ARQUITETURA</a:t>
            </a:r>
            <a:endParaRPr lang="pt-BR" sz="1800" b="0" dirty="0"/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E7BDDA6E-25E4-25CF-38F3-2F72D1C0E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7" y="2616131"/>
            <a:ext cx="360000" cy="360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BEBEB9A-FF4B-75F9-DC16-7B1B9F865306}"/>
              </a:ext>
            </a:extLst>
          </p:cNvPr>
          <p:cNvSpPr txBox="1"/>
          <p:nvPr/>
        </p:nvSpPr>
        <p:spPr>
          <a:xfrm>
            <a:off x="988405" y="3063673"/>
            <a:ext cx="2628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PIPELINES (NRT e histórico)</a:t>
            </a:r>
          </a:p>
        </p:txBody>
      </p: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D857E89E-6BB8-3F8F-501E-2E14AC5E5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3" y="3585463"/>
            <a:ext cx="360000" cy="360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38B596-4081-B449-3403-54F75DA5EEEF}"/>
              </a:ext>
            </a:extLst>
          </p:cNvPr>
          <p:cNvSpPr txBox="1"/>
          <p:nvPr/>
        </p:nvSpPr>
        <p:spPr>
          <a:xfrm>
            <a:off x="988405" y="3591795"/>
            <a:ext cx="149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2 DASHBOARDS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F7944F8-68C5-CA05-1261-DDE87F0D8B75}"/>
              </a:ext>
            </a:extLst>
          </p:cNvPr>
          <p:cNvSpPr txBox="1">
            <a:spLocks/>
          </p:cNvSpPr>
          <p:nvPr/>
        </p:nvSpPr>
        <p:spPr>
          <a:xfrm>
            <a:off x="521208" y="642723"/>
            <a:ext cx="6684264" cy="536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PT" sz="3200"/>
              <a:t>Resumo</a:t>
            </a:r>
            <a:endParaRPr lang="en-US" sz="3200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631A83A-B012-1051-8386-35464A284DC2}"/>
              </a:ext>
            </a:extLst>
          </p:cNvPr>
          <p:cNvSpPr txBox="1">
            <a:spLocks/>
          </p:cNvSpPr>
          <p:nvPr/>
        </p:nvSpPr>
        <p:spPr>
          <a:xfrm>
            <a:off x="552027" y="1419576"/>
            <a:ext cx="2628098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600" dirty="0"/>
              <a:t>Entregas</a:t>
            </a:r>
            <a:endParaRPr lang="pt-PT" sz="1400" b="0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A67DD061-AE2E-D444-0F0F-C4B4EC5578A4}"/>
              </a:ext>
            </a:extLst>
          </p:cNvPr>
          <p:cNvSpPr txBox="1">
            <a:spLocks/>
          </p:cNvSpPr>
          <p:nvPr/>
        </p:nvSpPr>
        <p:spPr>
          <a:xfrm>
            <a:off x="7929034" y="1898088"/>
            <a:ext cx="4034338" cy="369519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400" b="0" u="sng" spc="0" dirty="0"/>
              <a:t>Processamento Streaming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Buffer - </a:t>
            </a:r>
            <a:r>
              <a:rPr lang="pt-BR" sz="1400" b="0" cap="none" spc="0" dirty="0" err="1"/>
              <a:t>kafka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Processamento- </a:t>
            </a:r>
            <a:r>
              <a:rPr lang="pt-BR" sz="1400" b="0" cap="none" spc="0" dirty="0" err="1"/>
              <a:t>Pyspark</a:t>
            </a:r>
            <a:r>
              <a:rPr lang="pt-BR" sz="1400" b="0" cap="none" spc="0" dirty="0"/>
              <a:t> streaming</a:t>
            </a:r>
          </a:p>
          <a:p>
            <a:pPr>
              <a:spcBef>
                <a:spcPts val="0"/>
              </a:spcBef>
            </a:pPr>
            <a:endParaRPr lang="pt-BR" sz="500" b="0" spc="0" dirty="0"/>
          </a:p>
          <a:p>
            <a:pPr>
              <a:spcBef>
                <a:spcPts val="0"/>
              </a:spcBef>
            </a:pPr>
            <a:r>
              <a:rPr lang="pt-BR" sz="1400" b="0" u="sng" spc="0" dirty="0"/>
              <a:t>DELIVERY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DW - </a:t>
            </a:r>
            <a:r>
              <a:rPr lang="pt-BR" sz="1400" b="0" cap="none" spc="0" dirty="0" err="1"/>
              <a:t>Postgresql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Federação - Trino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API - </a:t>
            </a:r>
            <a:r>
              <a:rPr lang="pt-BR" sz="1400" b="0" cap="none" spc="0" dirty="0" err="1"/>
              <a:t>Fastapi</a:t>
            </a:r>
            <a:endParaRPr lang="pt-BR" sz="1400" b="0" cap="none" spc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cap="none" spc="0" dirty="0"/>
              <a:t>Dashboards - </a:t>
            </a:r>
            <a:r>
              <a:rPr lang="pt-BR" sz="1400" b="0" cap="none" spc="0" dirty="0" err="1"/>
              <a:t>Metabase</a:t>
            </a:r>
            <a:endParaRPr lang="pt-PT" sz="1400" b="0" cap="none" spc="0" dirty="0"/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2DF6F25B-86C5-5B3D-6CEC-ECCFC552B4C4}"/>
              </a:ext>
            </a:extLst>
          </p:cNvPr>
          <p:cNvSpPr txBox="1">
            <a:spLocks/>
          </p:cNvSpPr>
          <p:nvPr/>
        </p:nvSpPr>
        <p:spPr>
          <a:xfrm>
            <a:off x="4422424" y="1343855"/>
            <a:ext cx="2492939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600" dirty="0"/>
              <a:t>FERRAMENTAS</a:t>
            </a:r>
            <a:endParaRPr lang="pt-PT" sz="1400" b="0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 ?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384E43-297D-5035-B7E2-0B870BC3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4651C-1A96-198E-D03B-B9EF3BFBB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4EBCB-EEB3-F513-FEB1-EA40EC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outliners:</a:t>
            </a:r>
          </a:p>
          <a:p>
            <a:r>
              <a:rPr lang="pt-BR" sz="2600" b="0" dirty="0"/>
              <a:t>1) O intervalo entre a última posição persistida e a posição recebida da SPTRANS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/>
              <a:t>haversine</a:t>
            </a:r>
            <a:r>
              <a:rPr lang="pt-BR" sz="2600" dirty="0"/>
              <a:t> com: a posição atual recebida da sptrans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Média (Percentil 85)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32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58341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6444996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Análise Histórica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EDC3A14-04E7-14BA-A90D-03AE86FBF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8474964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 Bronze (</a:t>
            </a:r>
            <a:r>
              <a:rPr lang="en-US" sz="2800" dirty="0" err="1"/>
              <a:t>Retorno</a:t>
            </a:r>
            <a:r>
              <a:rPr lang="en-US" sz="2800" dirty="0"/>
              <a:t> API /</a:t>
            </a:r>
            <a:r>
              <a:rPr lang="en-US" sz="2800" dirty="0" err="1"/>
              <a:t>Posicao</a:t>
            </a:r>
            <a:r>
              <a:rPr lang="en-US" sz="2800" dirty="0"/>
              <a:t> da SPTrans)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E032B7-F64C-C84B-10BA-1875FB9043A9}"/>
              </a:ext>
            </a:extLst>
          </p:cNvPr>
          <p:cNvSpPr txBox="1"/>
          <p:nvPr/>
        </p:nvSpPr>
        <p:spPr>
          <a:xfrm>
            <a:off x="1520190" y="948690"/>
            <a:ext cx="31158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{</a:t>
            </a:r>
          </a:p>
          <a:p>
            <a:r>
              <a:rPr lang="pt-PT" sz="1400" dirty="0"/>
              <a:t>  "hr": "16:59",</a:t>
            </a:r>
          </a:p>
          <a:p>
            <a:r>
              <a:rPr lang="pt-PT" sz="1400" dirty="0"/>
              <a:t>  </a:t>
            </a:r>
            <a:r>
              <a:rPr lang="pt-PT" sz="1400" dirty="0">
                <a:highlight>
                  <a:srgbClr val="FFFF00"/>
                </a:highlight>
              </a:rPr>
              <a:t>"l"</a:t>
            </a:r>
            <a:r>
              <a:rPr lang="pt-PT" sz="1400" dirty="0"/>
              <a:t>: [</a:t>
            </a:r>
          </a:p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"9785-10",</a:t>
            </a:r>
          </a:p>
          <a:p>
            <a:r>
              <a:rPr lang="pt-PT" sz="1400" dirty="0"/>
              <a:t>      "cl": 33596,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"lt0": "METRÔ BARRA FUNDA",</a:t>
            </a:r>
          </a:p>
          <a:p>
            <a:r>
              <a:rPr lang="pt-PT" sz="1400" dirty="0"/>
              <a:t>      "lt1": "VL. TEREZINHA",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16236,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"2025-11-04T19:58:32Z",</a:t>
            </a:r>
          </a:p>
          <a:p>
            <a:r>
              <a:rPr lang="pt-PT" sz="1400" dirty="0"/>
              <a:t>          "py": -23.5246085,</a:t>
            </a:r>
          </a:p>
          <a:p>
            <a:r>
              <a:rPr lang="pt-PT" sz="1400" dirty="0"/>
              <a:t>          "px": -46.670619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16462,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"2025-11-04T19:58:52Z",</a:t>
            </a:r>
          </a:p>
          <a:p>
            <a:r>
              <a:rPr lang="pt-PT" sz="1400" dirty="0"/>
              <a:t>          "py": -23.4677349,</a:t>
            </a:r>
          </a:p>
          <a:p>
            <a:r>
              <a:rPr lang="pt-PT" sz="1400" dirty="0"/>
              <a:t>          "px": -46.6978880</a:t>
            </a:r>
          </a:p>
          <a:p>
            <a:r>
              <a:rPr lang="pt-PT" sz="1400" dirty="0"/>
              <a:t>        }</a:t>
            </a:r>
          </a:p>
          <a:p>
            <a:r>
              <a:rPr lang="pt-PT" sz="1400" dirty="0"/>
              <a:t>     ]</a:t>
            </a:r>
          </a:p>
          <a:p>
            <a:r>
              <a:rPr lang="pt-PT" sz="1400" dirty="0"/>
              <a:t> },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EEC224-6078-1B22-949A-3D60DB19CF1C}"/>
              </a:ext>
            </a:extLst>
          </p:cNvPr>
          <p:cNvSpPr txBox="1"/>
          <p:nvPr/>
        </p:nvSpPr>
        <p:spPr>
          <a:xfrm>
            <a:off x="6585966" y="975502"/>
            <a:ext cx="3115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"637A-10",</a:t>
            </a:r>
          </a:p>
          <a:p>
            <a:r>
              <a:rPr lang="pt-PT" sz="1400" dirty="0"/>
              <a:t>      "cl": 185,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1,</a:t>
            </a:r>
          </a:p>
          <a:p>
            <a:r>
              <a:rPr lang="pt-PT" sz="1400" dirty="0"/>
              <a:t>      "lt0": "TERM. PINHEIROS",</a:t>
            </a:r>
          </a:p>
          <a:p>
            <a:r>
              <a:rPr lang="pt-PT" sz="1400" dirty="0"/>
              <a:t>      "lt1": "TERM. JD. ÂNGELA",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73302,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"2025-11-04T19:58:38Z",</a:t>
            </a:r>
          </a:p>
          <a:p>
            <a:r>
              <a:rPr lang="pt-PT" sz="1400" dirty="0"/>
              <a:t>          "py": -23.672203,</a:t>
            </a:r>
          </a:p>
          <a:p>
            <a:r>
              <a:rPr lang="pt-PT" sz="1400" dirty="0"/>
              <a:t>          "px": -46.7421475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73845,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"2025-11-04T19:58:45Z",</a:t>
            </a:r>
          </a:p>
          <a:p>
            <a:r>
              <a:rPr lang="pt-PT" sz="1400" dirty="0"/>
              <a:t>          "py": -23.60824025,</a:t>
            </a:r>
          </a:p>
          <a:p>
            <a:r>
              <a:rPr lang="pt-PT" sz="1400" dirty="0"/>
              <a:t>          "px": -46.6974405</a:t>
            </a:r>
          </a:p>
          <a:p>
            <a:r>
              <a:rPr lang="pt-PT" sz="1400" dirty="0"/>
              <a:t>         }</a:t>
            </a:r>
          </a:p>
          <a:p>
            <a:r>
              <a:rPr lang="pt-PT" sz="1400" dirty="0"/>
              <a:t>      ]</a:t>
            </a:r>
          </a:p>
          <a:p>
            <a:r>
              <a:rPr lang="pt-PT" sz="1400" dirty="0"/>
              <a:t>    }</a:t>
            </a:r>
          </a:p>
          <a:p>
            <a:r>
              <a:rPr lang="pt-PT" sz="1400" dirty="0"/>
              <a:t>  ]</a:t>
            </a:r>
          </a:p>
          <a:p>
            <a:r>
              <a:rPr lang="pt-P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48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7ED148-2465-92A5-1AE3-1CC210D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CB0FB6-1535-6590-919D-E7EC7E9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64" y="963238"/>
            <a:ext cx="5283789" cy="5581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CC3785-429B-B29F-8785-D546859B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" y="1672375"/>
            <a:ext cx="4698185" cy="416337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686DD3-5BE9-0AD5-0AC0-91B61823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7249668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Camadas Silver, Gold e Entrega de Dados</a:t>
            </a:r>
          </a:p>
        </p:txBody>
      </p:sp>
    </p:spTree>
    <p:extLst>
      <p:ext uri="{BB962C8B-B14F-4D97-AF65-F5344CB8AC3E}">
        <p14:creationId xmlns:p14="http://schemas.microsoft.com/office/powerpoint/2010/main" val="2280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62" y="610451"/>
            <a:ext cx="6558871" cy="552451"/>
          </a:xfrm>
        </p:spPr>
        <p:txBody>
          <a:bodyPr>
            <a:noAutofit/>
          </a:bodyPr>
          <a:lstStyle/>
          <a:p>
            <a:r>
              <a:rPr lang="pt-PT" sz="3200" dirty="0"/>
              <a:t>SPTrans - 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813871"/>
            <a:ext cx="6732607" cy="428517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A Frota de Ônibus da sptrans possui aproximadamente </a:t>
            </a:r>
            <a:r>
              <a:rPr lang="pt-PT" dirty="0">
                <a:solidFill>
                  <a:srgbClr val="FF0000"/>
                </a:solidFill>
              </a:rPr>
              <a:t>1.300 linhas de Ônibus ativas</a:t>
            </a:r>
            <a:r>
              <a:rPr lang="pt-PT" b="0" dirty="0"/>
              <a:t>, uma das maiores operações do mundo.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Nos horários de pico, são mais de </a:t>
            </a:r>
            <a:r>
              <a:rPr lang="pt-PT" dirty="0">
                <a:solidFill>
                  <a:srgbClr val="FF0000"/>
                </a:solidFill>
              </a:rPr>
              <a:t>11.000 Ônibus operando</a:t>
            </a:r>
            <a:r>
              <a:rPr lang="pt-PT" b="0" dirty="0"/>
              <a:t> simultaneamente.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Identificar Problemas de </a:t>
            </a:r>
            <a:r>
              <a:rPr lang="pt-PT" dirty="0">
                <a:solidFill>
                  <a:srgbClr val="FF0000"/>
                </a:solidFill>
              </a:rPr>
              <a:t>lentidão ou paradas inesperadas</a:t>
            </a:r>
            <a:r>
              <a:rPr lang="pt-PT" b="0" dirty="0"/>
              <a:t>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BD1DB-E3BB-C94E-BC07-158B1AB2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58744-69E6-1EE1-1EB3-8A6A28E0F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7F3BA4-BA43-0708-9D29-CDAB0450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457" y="1018474"/>
            <a:ext cx="712619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desafio operacional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0" dirty="0"/>
              <a:t>Fornecer à equipe de operações da SPTrans uma ferramenta para identificar lentidão e congestionamento da frota.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800" dirty="0"/>
              <a:t>Possibilitar uma </a:t>
            </a:r>
            <a:r>
              <a:rPr lang="pt-PT" sz="1800" b="1" dirty="0"/>
              <a:t>atuação reativa</a:t>
            </a:r>
            <a:r>
              <a:rPr lang="pt-PT" sz="1800" dirty="0"/>
              <a:t> rápida, baseada em dados confiáveis.</a:t>
            </a:r>
            <a:endParaRPr lang="en-US" sz="18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solução: monitoramento via kpis chave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1: </a:t>
            </a:r>
            <a:r>
              <a:rPr lang="pt-PT" sz="1600" dirty="0">
                <a:solidFill>
                  <a:schemeClr val="accent1"/>
                </a:solidFill>
              </a:rPr>
              <a:t>Velocidade Operacional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2: </a:t>
            </a:r>
            <a:r>
              <a:rPr lang="pt-PT" sz="1600" dirty="0">
                <a:solidFill>
                  <a:schemeClr val="accent1"/>
                </a:solidFill>
              </a:rPr>
              <a:t>Quantidade de Ônibus Congestionados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3: </a:t>
            </a:r>
            <a:r>
              <a:rPr lang="pt-PT" sz="1600" dirty="0">
                <a:solidFill>
                  <a:schemeClr val="accent1"/>
                </a:solidFill>
              </a:rPr>
              <a:t>Frota Ativa por Linha</a:t>
            </a:r>
          </a:p>
          <a:p>
            <a:pPr lvl="1" algn="l">
              <a:lnSpc>
                <a:spcPct val="110000"/>
              </a:lnSpc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Entregáveis</a:t>
            </a:r>
            <a:r>
              <a:rPr lang="en-US" sz="1600" b="0" dirty="0"/>
              <a:t>: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Near Real-Time (NRT)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Histórica (Batch)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2" name="Picture 4" descr="Ônibus iluminados de SP oferecem viagens gratuitas ao Ibirapuera">
            <a:extLst>
              <a:ext uri="{FF2B5EF4-FFF2-40B4-BE49-F238E27FC236}">
                <a16:creationId xmlns:a16="http://schemas.microsoft.com/office/drawing/2014/main" id="{7C2D43BA-6381-8AE6-E699-29FE81F66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r="22972"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51" y="591441"/>
            <a:ext cx="6950409" cy="552451"/>
          </a:xfrm>
        </p:spPr>
        <p:txBody>
          <a:bodyPr>
            <a:noAutofit/>
          </a:bodyPr>
          <a:lstStyle/>
          <a:p>
            <a:r>
              <a:rPr lang="pt-PT" sz="3200" dirty="0"/>
              <a:t>Desafio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08" y="1495806"/>
            <a:ext cx="6877344" cy="1823466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A API Olho vivo da SPTrans fornece milhões de eventos de geolocalização da frota todos os dias.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dados transitórios, efêmeros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463851" y="3428999"/>
            <a:ext cx="4445334" cy="5524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Premissas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596116"/>
              </p:ext>
            </p:extLst>
          </p:nvPr>
        </p:nvGraphicFramePr>
        <p:xfrm>
          <a:off x="192024" y="4392931"/>
          <a:ext cx="6967728" cy="237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6" name="Picture 12" descr="Prefeito Ricardo Nunes estuda extinguir SPTrans - 12/11/2024 - Cotidiano -  Folha">
            <a:extLst>
              <a:ext uri="{FF2B5EF4-FFF2-40B4-BE49-F238E27FC236}">
                <a16:creationId xmlns:a16="http://schemas.microsoft.com/office/drawing/2014/main" id="{23AD3126-D0F7-86DA-9A27-31D5E70DA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r="20459"/>
          <a:stretch>
            <a:fillRect/>
          </a:stretch>
        </p:blipFill>
        <p:spPr bwMode="auto">
          <a:xfrm>
            <a:off x="7282817" y="1"/>
            <a:ext cx="4909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64" y="225334"/>
            <a:ext cx="387096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864" y="1075527"/>
            <a:ext cx="7025640" cy="555713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Streaming (visão nrt)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~3-5 Minutos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O que está acontecendo AGORA?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posição de cada ônibus.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KPI1 – Velocidade Operacional por Linha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b="1" dirty="0">
                <a:solidFill>
                  <a:schemeClr val="accent1"/>
                </a:solidFill>
              </a:rPr>
              <a:t>KPI2 – Quantidade de Ônibus Congestionados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Batch (visão histórica)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~1 Hora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Qual é a VERDADE histórica e consolidada da HORA ANTERIOR?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Consolida os </a:t>
            </a:r>
            <a:r>
              <a:rPr lang="en-US" sz="1600" b="1" dirty="0">
                <a:solidFill>
                  <a:schemeClr val="accent1"/>
                </a:solidFill>
              </a:rPr>
              <a:t>KPI1 </a:t>
            </a:r>
            <a:r>
              <a:rPr lang="en-US" sz="1600" dirty="0"/>
              <a:t>e</a:t>
            </a:r>
            <a:r>
              <a:rPr lang="en-US" sz="1600" b="1" dirty="0">
                <a:solidFill>
                  <a:schemeClr val="accent1"/>
                </a:solidFill>
              </a:rPr>
              <a:t> KPI2</a:t>
            </a:r>
            <a:r>
              <a:rPr lang="en-US" sz="1600" dirty="0"/>
              <a:t> calculados pelo streaming.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“fonte da verdade”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camada</a:t>
            </a:r>
            <a:r>
              <a:rPr lang="en-US" sz="1600" dirty="0"/>
              <a:t> </a:t>
            </a:r>
            <a:r>
              <a:rPr lang="en-US" sz="1600" i="1" dirty="0"/>
              <a:t>Gold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1" y="582167"/>
            <a:ext cx="11198351" cy="552451"/>
          </a:xfrm>
        </p:spPr>
        <p:txBody>
          <a:bodyPr>
            <a:noAutofit/>
          </a:bodyPr>
          <a:lstStyle/>
          <a:p>
            <a:r>
              <a:rPr lang="pt-PT" sz="3200" dirty="0"/>
              <a:t>Arquitetura Híbrida - Pipelines Batch e Streaming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9DB3AA55-F71B-47B9-06B1-530F9BB6D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76374"/>
            <a:ext cx="11529136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Streaming - NRT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0" y="1431974"/>
            <a:ext cx="8455020" cy="227889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08" y="3710866"/>
            <a:ext cx="11987784" cy="3101414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Consome dados do tópico.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</a:t>
            </a:r>
            <a:r>
              <a:rPr lang="pt-PT" sz="1400" b="0" dirty="0"/>
              <a:t>grava dados em uma flat table na Camada Silver do MinIO (Delta Lake)</a:t>
            </a:r>
            <a:r>
              <a:rPr lang="pt-PT" sz="1400" dirty="0"/>
              <a:t>, particionado por</a:t>
            </a:r>
            <a:r>
              <a:rPr lang="pt-PT" sz="1400" b="0" dirty="0"/>
              <a:t> </a:t>
            </a:r>
            <a:r>
              <a:rPr lang="pt-PT" sz="1400" b="1" dirty="0"/>
              <a:t>ano/mês/dia/hora</a:t>
            </a:r>
            <a:r>
              <a:rPr lang="pt-PT" sz="1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Atualiza a posição de cada ônibus.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os </a:t>
            </a:r>
            <a:r>
              <a:rPr lang="en-US" sz="1400" b="1" dirty="0">
                <a:solidFill>
                  <a:schemeClr val="accent1"/>
                </a:solidFill>
              </a:rPr>
              <a:t>KPI1 - Velocidade Operacional por Linha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0" dirty="0"/>
              <a:t>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KPI2 - Ônibus Congestionados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calculados para a camada de baixa latência (PostgreSQL) e para a Camada Silver.</a:t>
            </a:r>
            <a:endParaRPr lang="pt-PT" sz="1400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847305-E6FF-1C64-3CE0-B7597E705F9A}"/>
              </a:ext>
            </a:extLst>
          </p:cNvPr>
          <p:cNvSpPr txBox="1"/>
          <p:nvPr/>
        </p:nvSpPr>
        <p:spPr>
          <a:xfrm>
            <a:off x="8762982" y="4839385"/>
            <a:ext cx="282892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NRT atualizados a cada </a:t>
            </a:r>
            <a:r>
              <a:rPr lang="en-US" sz="1400" b="1" dirty="0">
                <a:solidFill>
                  <a:srgbClr val="00B050"/>
                </a:solidFill>
              </a:rPr>
              <a:t>~3-5 </a:t>
            </a:r>
            <a:r>
              <a:rPr lang="en-US" sz="1400" b="1" dirty="0" err="1">
                <a:solidFill>
                  <a:srgbClr val="00B050"/>
                </a:solidFill>
              </a:rPr>
              <a:t>Minutos</a:t>
            </a:r>
            <a:r>
              <a:rPr lang="en-US" sz="1400" b="1" dirty="0">
                <a:solidFill>
                  <a:srgbClr val="00B050"/>
                </a:solidFill>
              </a:rPr>
              <a:t>.</a:t>
            </a:r>
            <a:endParaRPr lang="pt-P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86" y="3343275"/>
            <a:ext cx="11927628" cy="1776223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Executa no </a:t>
            </a:r>
            <a:r>
              <a:rPr lang="pt-PT" sz="1400" dirty="0"/>
              <a:t>minuto 5 da hora atual e busca dados da hora anterior na Camada Bronze do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grava dados em uma flat table na Camada Silver do MinIO (Delta Lake), particionado por </a:t>
            </a:r>
            <a:r>
              <a:rPr lang="pt-PT" sz="1400" b="1" dirty="0"/>
              <a:t>ano/mês/dia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 </a:t>
            </a:r>
            <a:r>
              <a:rPr lang="en-US" sz="14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Consolida os </a:t>
            </a:r>
            <a:r>
              <a:rPr lang="pt-PT" sz="1400" b="1" dirty="0">
                <a:solidFill>
                  <a:schemeClr val="accent1"/>
                </a:solidFill>
              </a:rPr>
              <a:t>KPI1</a:t>
            </a:r>
            <a:r>
              <a:rPr lang="pt-PT" sz="1400" dirty="0"/>
              <a:t> e </a:t>
            </a:r>
            <a:r>
              <a:rPr lang="pt-PT" sz="1400" b="1" dirty="0">
                <a:solidFill>
                  <a:schemeClr val="accent1"/>
                </a:solidFill>
              </a:rPr>
              <a:t>KPI2</a:t>
            </a:r>
            <a:r>
              <a:rPr lang="pt-PT" sz="1400" dirty="0"/>
              <a:t> calculados pelo streaming.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Atualiza a “fonte da verdade” na Camada Gold no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consolidados para a camada de baixa latência (PostgreSQL).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/>
              <a:t>Executa diariamente e carrega a tabela dimensão </a:t>
            </a:r>
            <a:r>
              <a:rPr lang="pt-BR" sz="1400" dirty="0" err="1"/>
              <a:t>dim_linha</a:t>
            </a:r>
            <a:r>
              <a:rPr lang="pt-BR" sz="1400" dirty="0"/>
              <a:t> da camada de baixa latência (PostgreSQL)</a:t>
            </a:r>
            <a:r>
              <a:rPr lang="pt-PT" sz="1400" dirty="0"/>
              <a:t>.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C78D4B6-0F87-317D-6528-3EFD205B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344008"/>
            <a:ext cx="8491520" cy="32373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167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Batch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8166A5-556F-35F4-8B15-486170883480}"/>
              </a:ext>
            </a:extLst>
          </p:cNvPr>
          <p:cNvSpPr txBox="1"/>
          <p:nvPr/>
        </p:nvSpPr>
        <p:spPr>
          <a:xfrm>
            <a:off x="8762982" y="4839385"/>
            <a:ext cx="282892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históricos consolidados e atualizados em ~1 hora.</a:t>
            </a:r>
          </a:p>
        </p:txBody>
      </p:sp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642723"/>
            <a:ext cx="6684264" cy="5368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Demonstração – Pipeline em 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64208"/>
            <a:ext cx="668426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PROCESSAMENTO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DAGs do Airflow.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Spark streaming.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ENTREGA DE DADOS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Dashboards no metabase: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3" action="ppaction://hlinksldjump"/>
              </a:rPr>
              <a:t>Análise Histórica.</a:t>
            </a:r>
            <a:endParaRPr lang="en-US" sz="2000" dirty="0"/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APIs (Postman).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Acesso aos dados federados via Trino (DBeaver).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7680960" y="0"/>
            <a:ext cx="451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1274</Words>
  <Application>Microsoft Office PowerPoint</Application>
  <PresentationFormat>Widescreen</PresentationFormat>
  <Paragraphs>215</Paragraphs>
  <Slides>17</Slides>
  <Notes>8</Notes>
  <HiddenSlides>6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Arial</vt:lpstr>
      <vt:lpstr>Courier New</vt:lpstr>
      <vt:lpstr>Grandview Display</vt:lpstr>
      <vt:lpstr>Wingdings</vt:lpstr>
      <vt:lpstr>DashVTI</vt:lpstr>
      <vt:lpstr>Monitoramento da Frota de Ônibus de SP</vt:lpstr>
      <vt:lpstr>SPTrans - Contexto de Negócio </vt:lpstr>
      <vt:lpstr>Objetivo</vt:lpstr>
      <vt:lpstr>Desafio Técnico</vt:lpstr>
      <vt:lpstr>Solução</vt:lpstr>
      <vt:lpstr>Arquitetura Híbrida - Pipelines Batch e Streaming</vt:lpstr>
      <vt:lpstr>Pipeline Streaming - NRT</vt:lpstr>
      <vt:lpstr>Pipeline Batch</vt:lpstr>
      <vt:lpstr>Demonstração – Pipeline em Ação</vt:lpstr>
      <vt:lpstr>Apresentação do PowerPoint</vt:lpstr>
      <vt:lpstr>Apresentação do PowerPoint</vt:lpstr>
      <vt:lpstr>Perguntas ?</vt:lpstr>
      <vt:lpstr>Regras de negócio</vt:lpstr>
      <vt:lpstr>Amostra dashboard NRT</vt:lpstr>
      <vt:lpstr>Amostra dashboard Análise Histórica </vt:lpstr>
      <vt:lpstr>Camada Bronze (Retorno API /Posicao da SPTrans)</vt:lpstr>
      <vt:lpstr>Camadas Silver, Gold e Entrega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Luiza Assis Pereira</cp:lastModifiedBy>
  <cp:revision>82</cp:revision>
  <dcterms:created xsi:type="dcterms:W3CDTF">2025-10-27T16:34:08Z</dcterms:created>
  <dcterms:modified xsi:type="dcterms:W3CDTF">2025-11-11T03:30:06Z</dcterms:modified>
</cp:coreProperties>
</file>